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95" r:id="rId3"/>
    <p:sldId id="307" r:id="rId4"/>
    <p:sldId id="262" r:id="rId5"/>
    <p:sldId id="264" r:id="rId6"/>
    <p:sldId id="266" r:id="rId7"/>
    <p:sldId id="268" r:id="rId8"/>
    <p:sldId id="269" r:id="rId9"/>
    <p:sldId id="270" r:id="rId10"/>
    <p:sldId id="285" r:id="rId11"/>
    <p:sldId id="306" r:id="rId12"/>
    <p:sldId id="290" r:id="rId13"/>
    <p:sldId id="289" r:id="rId14"/>
    <p:sldId id="297" r:id="rId15"/>
    <p:sldId id="291" r:id="rId16"/>
    <p:sldId id="298" r:id="rId17"/>
    <p:sldId id="299" r:id="rId18"/>
    <p:sldId id="300" r:id="rId19"/>
    <p:sldId id="301" r:id="rId20"/>
    <p:sldId id="302" r:id="rId21"/>
    <p:sldId id="303" r:id="rId22"/>
    <p:sldId id="292" r:id="rId23"/>
    <p:sldId id="304" r:id="rId24"/>
    <p:sldId id="305" r:id="rId25"/>
    <p:sldId id="293" r:id="rId26"/>
    <p:sldId id="294" r:id="rId27"/>
    <p:sldId id="288" r:id="rId28"/>
    <p:sldId id="276" r:id="rId29"/>
    <p:sldId id="281" r:id="rId30"/>
    <p:sldId id="284" r:id="rId31"/>
    <p:sldId id="286" r:id="rId32"/>
    <p:sldId id="283" r:id="rId33"/>
    <p:sldId id="280" r:id="rId34"/>
    <p:sldId id="278" r:id="rId35"/>
    <p:sldId id="282" r:id="rId36"/>
    <p:sldId id="277" r:id="rId37"/>
    <p:sldId id="279" r:id="rId38"/>
    <p:sldId id="271" r:id="rId39"/>
    <p:sldId id="272" r:id="rId40"/>
    <p:sldId id="273" r:id="rId41"/>
    <p:sldId id="274" r:id="rId42"/>
    <p:sldId id="275" r:id="rId43"/>
    <p:sldId id="265" r:id="rId44"/>
    <p:sldId id="267" r:id="rId45"/>
    <p:sldId id="260" r:id="rId46"/>
    <p:sldId id="263" r:id="rId47"/>
    <p:sldId id="257" r:id="rId48"/>
    <p:sldId id="258" r:id="rId49"/>
    <p:sldId id="259"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61" autoAdjust="0"/>
  </p:normalViewPr>
  <p:slideViewPr>
    <p:cSldViewPr snapToGrid="0">
      <p:cViewPr>
        <p:scale>
          <a:sx n="66" d="100"/>
          <a:sy n="66" d="100"/>
        </p:scale>
        <p:origin x="177" y="4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97D0-4F1E-B54A-EF9F4C3AB6A8}"/>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97D0-4F1E-B54A-EF9F4C3AB6A8}"/>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63EF-4518-B8F8-A9743745BDF4}"/>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63EF-4518-B8F8-A9743745BDF4}"/>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623-4AB5-9C8C-4C85A03FFFAF}"/>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623-4AB5-9C8C-4C85A03FFFAF}"/>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9666-4CFB-4E6B-B177-7CFA27AD2689}"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B3D3-221E-4416-9B22-96101BADF002}" type="slidenum">
              <a:rPr kumimoji="1" lang="ja-JP" altLang="en-US" smtClean="0"/>
              <a:t>‹#›</a:t>
            </a:fld>
            <a:endParaRPr kumimoji="1" lang="ja-JP" altLang="en-US"/>
          </a:p>
        </p:txBody>
      </p:sp>
    </p:spTree>
    <p:extLst>
      <p:ext uri="{BB962C8B-B14F-4D97-AF65-F5344CB8AC3E}">
        <p14:creationId xmlns:p14="http://schemas.microsoft.com/office/powerpoint/2010/main" val="19825109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a:t>
            </a:fld>
            <a:endParaRPr kumimoji="1" lang="ja-JP" altLang="en-US"/>
          </a:p>
        </p:txBody>
      </p:sp>
    </p:spTree>
    <p:extLst>
      <p:ext uri="{BB962C8B-B14F-4D97-AF65-F5344CB8AC3E}">
        <p14:creationId xmlns:p14="http://schemas.microsoft.com/office/powerpoint/2010/main" val="134643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27</a:t>
            </a:fld>
            <a:endParaRPr kumimoji="1" lang="ja-JP" altLang="en-US"/>
          </a:p>
        </p:txBody>
      </p:sp>
    </p:spTree>
    <p:extLst>
      <p:ext uri="{BB962C8B-B14F-4D97-AF65-F5344CB8AC3E}">
        <p14:creationId xmlns:p14="http://schemas.microsoft.com/office/powerpoint/2010/main" val="1213658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我々の以前の調査で類似コードペア間の類似度が高いほどテストを再利用できる可能性が高いことが分かっているので</a:t>
            </a:r>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41</a:t>
            </a:fld>
            <a:endParaRPr kumimoji="1" lang="ja-JP" altLang="en-US"/>
          </a:p>
        </p:txBody>
      </p:sp>
    </p:spTree>
    <p:extLst>
      <p:ext uri="{BB962C8B-B14F-4D97-AF65-F5344CB8AC3E}">
        <p14:creationId xmlns:p14="http://schemas.microsoft.com/office/powerpoint/2010/main" val="76080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3</a:t>
            </a:fld>
            <a:endParaRPr kumimoji="1" lang="ja-JP" altLang="en-US"/>
          </a:p>
        </p:txBody>
      </p:sp>
    </p:spTree>
    <p:extLst>
      <p:ext uri="{BB962C8B-B14F-4D97-AF65-F5344CB8AC3E}">
        <p14:creationId xmlns:p14="http://schemas.microsoft.com/office/powerpoint/2010/main" val="202020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ただ，自動生成技術によってすべてが解決できるかと言えばそうではなくて，</a:t>
            </a:r>
            <a:r>
              <a:rPr lang="ja-JP" altLang="en-US" sz="1200" dirty="0" smtClean="0"/>
              <a:t>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6</a:t>
            </a:fld>
            <a:endParaRPr kumimoji="1" lang="ja-JP" altLang="en-US"/>
          </a:p>
        </p:txBody>
      </p:sp>
    </p:spTree>
    <p:extLst>
      <p:ext uri="{BB962C8B-B14F-4D97-AF65-F5344CB8AC3E}">
        <p14:creationId xmlns:p14="http://schemas.microsoft.com/office/powerpoint/2010/main" val="278548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推薦手法のベースとなるアイディアは，類似コード間でのテスト再利用です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8</a:t>
            </a:fld>
            <a:endParaRPr kumimoji="1" lang="ja-JP" altLang="en-US" dirty="0"/>
          </a:p>
        </p:txBody>
      </p:sp>
    </p:spTree>
    <p:extLst>
      <p:ext uri="{BB962C8B-B14F-4D97-AF65-F5344CB8AC3E}">
        <p14:creationId xmlns:p14="http://schemas.microsoft.com/office/powerpoint/2010/main" val="302850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プロジェクトが格納されているソースコードリポジトリ内から類似コードを検出します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9</a:t>
            </a:fld>
            <a:endParaRPr kumimoji="1" lang="ja-JP" altLang="en-US"/>
          </a:p>
        </p:txBody>
      </p:sp>
    </p:spTree>
    <p:extLst>
      <p:ext uri="{BB962C8B-B14F-4D97-AF65-F5344CB8AC3E}">
        <p14:creationId xmlns:p14="http://schemas.microsoft.com/office/powerpoint/2010/main" val="372524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12</a:t>
            </a:fld>
            <a:endParaRPr kumimoji="1" lang="ja-JP" altLang="en-US"/>
          </a:p>
        </p:txBody>
      </p:sp>
    </p:spTree>
    <p:extLst>
      <p:ext uri="{BB962C8B-B14F-4D97-AF65-F5344CB8AC3E}">
        <p14:creationId xmlns:p14="http://schemas.microsoft.com/office/powerpoint/2010/main" val="2782401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被験者による実験を行い、提案ツールを定量的・定性的に評価</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15</a:t>
            </a:fld>
            <a:endParaRPr kumimoji="1" lang="ja-JP" altLang="en-US"/>
          </a:p>
        </p:txBody>
      </p:sp>
    </p:spTree>
    <p:extLst>
      <p:ext uri="{BB962C8B-B14F-4D97-AF65-F5344CB8AC3E}">
        <p14:creationId xmlns:p14="http://schemas.microsoft.com/office/powerpoint/2010/main" val="60014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提案ツールの評価ですね．提案ツールを定量的及び定性的に評価するために，被験者による実験を行いました．被験者は，</a:t>
            </a:r>
            <a:r>
              <a:rPr lang="en-US" altLang="ja-JP" dirty="0" smtClean="0"/>
              <a:t>3</a:t>
            </a:r>
            <a:r>
              <a:rPr lang="ja-JP" altLang="en-US" dirty="0" err="1" smtClean="0"/>
              <a:t>つの</a:t>
            </a:r>
            <a:r>
              <a:rPr lang="ja-JP" altLang="en-US" dirty="0" smtClean="0"/>
              <a:t>プロダクションコードのテストコードを作成してもらいます．そして提案ツールを使用して作成した場合とそうでない場合のテストコードを比較することで評価を行います．</a:t>
            </a:r>
            <a:endParaRPr lang="en-US" altLang="ja-JP" dirty="0" smtClean="0"/>
          </a:p>
          <a:p>
            <a:endParaRPr lang="en-US" altLang="ja-JP" dirty="0" smtClean="0"/>
          </a:p>
          <a:p>
            <a:r>
              <a:rPr lang="ja-JP" altLang="en-US" dirty="0" smtClean="0"/>
              <a:t>実験を通してコードカバレッジ，実験タスクを終了するまでの時間およびテストコードの品質に関するデータを収集することで，この</a:t>
            </a:r>
            <a:r>
              <a:rPr lang="en-US" altLang="ja-JP" dirty="0" smtClean="0"/>
              <a:t>4</a:t>
            </a:r>
            <a:r>
              <a:rPr lang="ja-JP" altLang="en-US" dirty="0" err="1" smtClean="0"/>
              <a:t>つの</a:t>
            </a:r>
            <a:r>
              <a:rPr lang="en-US" altLang="ja-JP" dirty="0" smtClean="0"/>
              <a:t>RQ</a:t>
            </a:r>
            <a:r>
              <a:rPr lang="ja-JP" altLang="en-US" dirty="0" smtClean="0"/>
              <a:t>に答えることを目指します． </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16</a:t>
            </a:fld>
            <a:endParaRPr kumimoji="1" lang="ja-JP" altLang="en-US"/>
          </a:p>
        </p:txBody>
      </p:sp>
    </p:spTree>
    <p:extLst>
      <p:ext uri="{BB962C8B-B14F-4D97-AF65-F5344CB8AC3E}">
        <p14:creationId xmlns:p14="http://schemas.microsoft.com/office/powerpoint/2010/main" val="172636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23</a:t>
            </a:fld>
            <a:endParaRPr kumimoji="1" lang="ja-JP" altLang="en-US"/>
          </a:p>
        </p:txBody>
      </p:sp>
    </p:spTree>
    <p:extLst>
      <p:ext uri="{BB962C8B-B14F-4D97-AF65-F5344CB8AC3E}">
        <p14:creationId xmlns:p14="http://schemas.microsoft.com/office/powerpoint/2010/main" val="147893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8CC3ED1F-9DB6-4682-A466-633AE22850D1}"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1600"/>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42877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16A0B1A-2ADA-403E-B39A-31B37A37E522}"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3053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BB49698-D8AC-4A74-B09B-296B476111AB}"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74838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22E0E7-CE36-4E4B-839D-261E9BBC2145}"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46700" y="6356350"/>
            <a:ext cx="2743200" cy="365125"/>
          </a:xfrm>
        </p:spPr>
        <p:txBody>
          <a:bodyPr/>
          <a:lstStyle>
            <a:lvl1pPr>
              <a:defRPr sz="2000" b="1"/>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351293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F6A5E8B-AEAD-4860-BBD9-A29A326A3AEF}"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94074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4AA20B9-F880-41D0-8670-14646E34349F}"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6814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D4197E0-103D-4503-AE0C-30C0E3711AF0}" type="datetime1">
              <a:rPr kumimoji="1" lang="ja-JP" altLang="en-US" smtClean="0"/>
              <a:t>2020/1/21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95585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7D03A5-348B-4C5D-911B-4ED6ACD63C59}" type="datetime1">
              <a:rPr kumimoji="1" lang="ja-JP" altLang="en-US" smtClean="0"/>
              <a:t>2020/1/21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15517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716B28F-6B11-4031-BF1F-1CF0C8844839}" type="datetime1">
              <a:rPr kumimoji="1" lang="ja-JP" altLang="en-US" smtClean="0"/>
              <a:t>2020/1/21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85206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898EF2-CD56-4B93-963D-BCDC94623F1A}"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35175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3F236A7-29A4-43A8-9472-CB092170D546}"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0356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E87B9-2F56-463C-B618-53AFB1716F0B}" type="datetime1">
              <a:rPr kumimoji="1" lang="ja-JP" altLang="en-US" smtClean="0"/>
              <a:t>2020/1/21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910770" y="6356350"/>
            <a:ext cx="301752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8131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524000" y="4076700"/>
            <a:ext cx="9144000" cy="1181100"/>
          </a:xfrm>
        </p:spPr>
        <p:txBody>
          <a:bodyPr>
            <a:normAutofit/>
          </a:bodyPr>
          <a:lstStyle/>
          <a:p>
            <a:r>
              <a:rPr lang="en-US" altLang="ja-JP" sz="2800" dirty="0" smtClean="0"/>
              <a:t>1811098 </a:t>
            </a:r>
            <a:r>
              <a:rPr lang="ja-JP" altLang="en-US" sz="2800" dirty="0" smtClean="0"/>
              <a:t>倉地 亮介</a:t>
            </a:r>
            <a:endParaRPr kumimoji="1" lang="ja-JP" altLang="en-US" sz="2800" dirty="0"/>
          </a:p>
        </p:txBody>
      </p:sp>
    </p:spTree>
    <p:extLst>
      <p:ext uri="{BB962C8B-B14F-4D97-AF65-F5344CB8AC3E}">
        <p14:creationId xmlns:p14="http://schemas.microsoft.com/office/powerpoint/2010/main" val="384723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10</a:t>
            </a:fld>
            <a:endParaRPr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993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11</a:t>
            </a:fld>
            <a:endParaRPr lang="ja-JP" altLang="en-US" dirty="0"/>
          </a:p>
        </p:txBody>
      </p:sp>
      <p:sp>
        <p:nvSpPr>
          <p:cNvPr id="12" name="テキスト ボックス 11"/>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5" name="テキスト ボックス 4"/>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4" name="下矢印 13"/>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34222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a:xfrm>
            <a:off x="838200" y="182562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12</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40284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597303626"/>
              </p:ext>
            </p:extLst>
          </p:nvPr>
        </p:nvGraphicFramePr>
        <p:xfrm>
          <a:off x="7543339" y="402015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7" name="角丸四角形 6"/>
          <p:cNvSpPr/>
          <p:nvPr/>
        </p:nvSpPr>
        <p:spPr>
          <a:xfrm>
            <a:off x="4381500" y="399846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644128"/>
            <a:ext cx="445604" cy="445604"/>
          </a:xfrm>
          <a:prstGeom prst="rect">
            <a:avLst/>
          </a:prstGeom>
        </p:spPr>
      </p:pic>
      <p:sp>
        <p:nvSpPr>
          <p:cNvPr id="12" name="角丸四角形 11"/>
          <p:cNvSpPr/>
          <p:nvPr/>
        </p:nvSpPr>
        <p:spPr>
          <a:xfrm>
            <a:off x="1297971" y="516359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178510"/>
            <a:ext cx="445604" cy="445604"/>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636464"/>
            <a:ext cx="445604" cy="445604"/>
          </a:xfrm>
          <a:prstGeom prst="rect">
            <a:avLst/>
          </a:prstGeom>
        </p:spPr>
      </p:pic>
      <p:sp>
        <p:nvSpPr>
          <p:cNvPr id="14" name="テキスト ボックス 13"/>
          <p:cNvSpPr txBox="1"/>
          <p:nvPr/>
        </p:nvSpPr>
        <p:spPr>
          <a:xfrm>
            <a:off x="2801281" y="613880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0333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13</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7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smtClean="0"/>
              <a:t>SuiteRec</a:t>
            </a:r>
            <a:r>
              <a:rPr lang="ja-JP" altLang="en-US" sz="4000" dirty="0" smtClean="0"/>
              <a:t>の</a:t>
            </a:r>
            <a:r>
              <a:rPr lang="ja-JP" altLang="en-US" sz="4000" dirty="0"/>
              <a:t>インターフェス</a:t>
            </a:r>
            <a:endParaRPr kumimoji="1" lang="ja-JP" altLang="en-US" sz="40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14</a:t>
            </a:fld>
            <a:endParaRPr lang="ja-JP" altLang="en-US" dirty="0"/>
          </a:p>
        </p:txBody>
      </p:sp>
      <p:pic>
        <p:nvPicPr>
          <p:cNvPr id="5" name="図 4"/>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6"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7" name="楕円 6"/>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1" name="楕円 10"/>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59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評価実験</a:t>
            </a:r>
            <a:endParaRPr kumimoji="1" lang="ja-JP" altLang="en-US" dirty="0"/>
          </a:p>
        </p:txBody>
      </p:sp>
      <p:sp>
        <p:nvSpPr>
          <p:cNvPr id="3"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600" dirty="0" smtClean="0"/>
          </a:p>
          <a:p>
            <a:pPr lvl="1"/>
            <a:r>
              <a:rPr lang="en-US" altLang="ja-JP" dirty="0" err="1" smtClean="0"/>
              <a:t>SuiteRec</a:t>
            </a:r>
            <a:r>
              <a:rPr lang="ja-JP" altLang="en-US" dirty="0" smtClean="0"/>
              <a:t>を</a:t>
            </a:r>
            <a:r>
              <a:rPr lang="ja-JP" altLang="en-US" dirty="0"/>
              <a:t>使用した場合とそうでない場合で被験者が作成したテストコード比較する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15</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988679560"/>
              </p:ext>
            </p:extLst>
          </p:nvPr>
        </p:nvGraphicFramePr>
        <p:xfrm>
          <a:off x="1662201" y="2820119"/>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79256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リサーチクエスチョン</a:t>
            </a:r>
            <a:r>
              <a:rPr lang="en-US" altLang="ja-JP" dirty="0" smtClean="0"/>
              <a:t>(RQ)</a:t>
            </a:r>
            <a:endParaRPr kumimoji="1" lang="ja-JP" altLang="en-US" dirty="0"/>
          </a:p>
        </p:txBody>
      </p:sp>
      <p:sp>
        <p:nvSpPr>
          <p:cNvPr id="3"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16</a:t>
            </a:fld>
            <a:endParaRPr lang="ja-JP" altLang="en-US" dirty="0"/>
          </a:p>
        </p:txBody>
      </p:sp>
    </p:spTree>
    <p:extLst>
      <p:ext uri="{BB962C8B-B14F-4D97-AF65-F5344CB8AC3E}">
        <p14:creationId xmlns:p14="http://schemas.microsoft.com/office/powerpoint/2010/main" val="1179354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RQ1.</a:t>
            </a:r>
            <a:r>
              <a:rPr kumimoji="1" lang="en-US" altLang="ja-JP" sz="4000" dirty="0" smtClean="0"/>
              <a:t> </a:t>
            </a:r>
            <a:r>
              <a:rPr lang="en-US" altLang="ja-JP" sz="4000" dirty="0" err="1" smtClean="0"/>
              <a:t>SuiteRec</a:t>
            </a:r>
            <a:r>
              <a:rPr lang="ja-JP" altLang="en-US" sz="4000" dirty="0" smtClean="0"/>
              <a:t>は</a:t>
            </a:r>
            <a:r>
              <a:rPr lang="ja-JP" altLang="en-US" sz="4000" dirty="0"/>
              <a:t>、</a:t>
            </a:r>
            <a:r>
              <a:rPr lang="ja-JP" altLang="en-US" sz="4000" dirty="0" smtClean="0"/>
              <a:t>高い</a:t>
            </a:r>
            <a:r>
              <a:rPr lang="ja-JP" altLang="en-US" sz="4000" dirty="0" smtClean="0"/>
              <a:t>カバレッジを</a:t>
            </a:r>
            <a:r>
              <a:rPr lang="ja-JP" altLang="en-US" sz="4000" dirty="0" smtClean="0"/>
              <a:t>持つ</a:t>
            </a:r>
            <a:r>
              <a:rPr lang="en-US" altLang="ja-JP" sz="4000" dirty="0"/>
              <a:t/>
            </a:r>
            <a:br>
              <a:rPr lang="en-US" altLang="ja-JP" sz="4000" dirty="0"/>
            </a:b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17</a:t>
            </a:fld>
            <a:endParaRPr lang="ja-JP" altLang="en-US" dirty="0"/>
          </a:p>
        </p:txBody>
      </p:sp>
      <p:graphicFrame>
        <p:nvGraphicFramePr>
          <p:cNvPr id="5" name="コンテンツ プレースホルダー 9"/>
          <p:cNvGraphicFramePr>
            <a:graphicFrameLocks/>
          </p:cNvGraphicFramePr>
          <p:nvPr>
            <p:extLst>
              <p:ext uri="{D42A27DB-BD31-4B8C-83A1-F6EECF244321}">
                <p14:modId xmlns:p14="http://schemas.microsoft.com/office/powerpoint/2010/main" val="3650662022"/>
              </p:ext>
            </p:extLst>
          </p:nvPr>
        </p:nvGraphicFramePr>
        <p:xfrm>
          <a:off x="6139321" y="1690688"/>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049888495"/>
              </p:ext>
            </p:extLst>
          </p:nvPr>
        </p:nvGraphicFramePr>
        <p:xfrm>
          <a:off x="996779" y="1690689"/>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a:extLst>
              <a:ext uri="{FF2B5EF4-FFF2-40B4-BE49-F238E27FC236}">
                <a16:creationId xmlns:a16="http://schemas.microsoft.com/office/drawing/2014/main" id="{6AC3A437-2595-FF4C-A6C9-E07DCFC518E1}"/>
              </a:ext>
            </a:extLst>
          </p:cNvPr>
          <p:cNvSpPr/>
          <p:nvPr/>
        </p:nvSpPr>
        <p:spPr>
          <a:xfrm>
            <a:off x="5124229"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5269371"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3" name="角丸四角形 12"/>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3818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b="1" dirty="0" smtClean="0"/>
              <a:t>RQ2.</a:t>
            </a:r>
            <a:r>
              <a:rPr lang="en-US" altLang="ja-JP" sz="4000" dirty="0" smtClean="0"/>
              <a:t> </a:t>
            </a:r>
            <a:r>
              <a:rPr lang="en-US" altLang="ja-JP" sz="4000" dirty="0" err="1" smtClean="0"/>
              <a:t>SuiteRec</a:t>
            </a:r>
            <a:r>
              <a:rPr lang="ja-JP" altLang="en-US" sz="4000" dirty="0" smtClean="0"/>
              <a:t>は、テストコード</a:t>
            </a:r>
            <a:r>
              <a:rPr lang="ja-JP" altLang="en-US" sz="4000" dirty="0" smtClean="0"/>
              <a:t>作成</a:t>
            </a:r>
            <a:r>
              <a:rPr lang="ja-JP" altLang="en-US" sz="4000" dirty="0" smtClean="0"/>
              <a:t>を</a:t>
            </a:r>
            <a:r>
              <a:rPr lang="ja-JP" altLang="en-US" sz="4000" dirty="0"/>
              <a:t>削減</a:t>
            </a:r>
            <a:r>
              <a:rPr lang="ja-JP" altLang="en-US" sz="4000" dirty="0" smtClean="0"/>
              <a:t>できる</a:t>
            </a:r>
            <a:r>
              <a:rPr lang="ja-JP" altLang="en-US" sz="4000" dirty="0" smtClean="0"/>
              <a:t>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18</a:t>
            </a:fld>
            <a:endParaRPr lang="ja-JP" altLang="en-US" dirty="0"/>
          </a:p>
        </p:txBody>
      </p:sp>
      <mc:AlternateContent xmlns:mc="http://schemas.openxmlformats.org/markup-compatibility/2006">
        <mc:Choice xmlns:cx="http://schemas.microsoft.com/office/drawing/2014/chartex" Requires="cx">
          <p:graphicFrame>
            <p:nvGraphicFramePr>
              <p:cNvPr id="5" name="グラフ 4"/>
              <p:cNvGraphicFramePr/>
              <p:nvPr>
                <p:extLst>
                  <p:ext uri="{D42A27DB-BD31-4B8C-83A1-F6EECF244321}">
                    <p14:modId xmlns:p14="http://schemas.microsoft.com/office/powerpoint/2010/main" val="44387576"/>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6" name="角丸四角形 5"/>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649764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一方</a:t>
            </a:r>
            <a:r>
              <a:rPr lang="ja-JP" altLang="en-US" sz="2000" dirty="0" smtClean="0">
                <a:latin typeface="メイリオ" panose="020B0604030504040204" pitchFamily="50" charset="-128"/>
                <a:ea typeface="メイリオ" panose="020B0604030504040204" pitchFamily="50" charset="-128"/>
              </a:rPr>
              <a:t>で、</a:t>
            </a: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多くの開発者は無駄なテストを作成するのに多くの時間を費やした可能性がある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501366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22000" cy="1325563"/>
          </a:xfrm>
        </p:spPr>
        <p:txBody>
          <a:bodyPr>
            <a:normAutofit/>
          </a:bodyPr>
          <a:lstStyle/>
          <a:p>
            <a:r>
              <a:rPr lang="en-US" altLang="ja-JP" sz="4000" b="1" dirty="0" smtClean="0"/>
              <a:t>RQ3.</a:t>
            </a:r>
            <a:r>
              <a:rPr lang="en-US" altLang="ja-JP" sz="4000" dirty="0" smtClean="0"/>
              <a:t> </a:t>
            </a:r>
            <a:r>
              <a:rPr lang="en-US" altLang="ja-JP" sz="4000" dirty="0" err="1" smtClean="0"/>
              <a:t>SuiteRec</a:t>
            </a:r>
            <a:r>
              <a:rPr lang="ja-JP" altLang="en-US" sz="4000" dirty="0" smtClean="0"/>
              <a:t>は、テストスメルの数が少ない</a:t>
            </a: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19</a:t>
            </a:fld>
            <a:endParaRPr lang="ja-JP" altLang="en-US" dirty="0"/>
          </a:p>
        </p:txBody>
      </p:sp>
      <p:graphicFrame>
        <p:nvGraphicFramePr>
          <p:cNvPr id="5" name="コンテンツ プレースホルダー 5"/>
          <p:cNvGraphicFramePr>
            <a:graphicFrameLocks noGrp="1"/>
          </p:cNvGraphicFramePr>
          <p:nvPr>
            <p:ph idx="1"/>
            <p:extLst>
              <p:ext uri="{D42A27DB-BD31-4B8C-83A1-F6EECF244321}">
                <p14:modId xmlns:p14="http://schemas.microsoft.com/office/powerpoint/2010/main" val="98034491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5962650" y="2215540"/>
            <a:ext cx="5645150"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7" name="角丸四角形 6"/>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597068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研究内容</a:t>
            </a:r>
            <a:endParaRPr kumimoji="1" lang="ja-JP" altLang="en-US" dirty="0"/>
          </a:p>
        </p:txBody>
      </p:sp>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a:t>
            </a:fld>
            <a:endParaRPr lang="ja-JP" altLang="en-US" dirty="0"/>
          </a:p>
        </p:txBody>
      </p:sp>
    </p:spTree>
    <p:extLst>
      <p:ext uri="{BB962C8B-B14F-4D97-AF65-F5344CB8AC3E}">
        <p14:creationId xmlns:p14="http://schemas.microsoft.com/office/powerpoint/2010/main" val="2344097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
        <p:nvSpPr>
          <p:cNvPr id="3" name="コンテンツ プレースホルダー 2"/>
          <p:cNvSpPr>
            <a:spLocks noGrp="1"/>
          </p:cNvSpPr>
          <p:nvPr>
            <p:ph idx="1"/>
          </p:nvPr>
        </p:nvSpPr>
        <p:spPr>
          <a:xfrm>
            <a:off x="838199" y="1792882"/>
            <a:ext cx="10515600" cy="517525"/>
          </a:xfrm>
        </p:spPr>
        <p:txBody>
          <a:bodyPr/>
          <a:lstStyle/>
          <a:p>
            <a:pPr>
              <a:buClr>
                <a:schemeClr val="tx2"/>
              </a:buClr>
              <a:buFont typeface="Wingdings" panose="05000000000000000000" pitchFamily="2" charset="2"/>
              <a:buChar char="l"/>
            </a:pPr>
            <a:r>
              <a:rPr lang="ja-JP" altLang="en-US" dirty="0"/>
              <a:t>被験者</a:t>
            </a:r>
            <a:r>
              <a:rPr lang="ja-JP" altLang="en-US" dirty="0" smtClean="0"/>
              <a:t>に実験タスク終了後にアンケートを実施した</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769535242"/>
              </p:ext>
            </p:extLst>
          </p:nvPr>
        </p:nvGraphicFramePr>
        <p:xfrm>
          <a:off x="838200" y="2451497"/>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507934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21</a:t>
            </a:fld>
            <a:endParaRPr lang="ja-JP" altLang="en-US" dirty="0"/>
          </a:p>
        </p:txBody>
      </p:sp>
      <p:pic>
        <p:nvPicPr>
          <p:cNvPr id="39" name="図 38"/>
          <p:cNvPicPr>
            <a:picLocks noChangeAspect="1"/>
          </p:cNvPicPr>
          <p:nvPr/>
        </p:nvPicPr>
        <p:blipFill>
          <a:blip r:embed="rId2"/>
          <a:stretch>
            <a:fillRect/>
          </a:stretch>
        </p:blipFill>
        <p:spPr>
          <a:xfrm>
            <a:off x="1020675" y="1599967"/>
            <a:ext cx="10074449" cy="3851510"/>
          </a:xfrm>
          <a:prstGeom prst="rect">
            <a:avLst/>
          </a:prstGeom>
        </p:spPr>
      </p:pic>
      <p:sp>
        <p:nvSpPr>
          <p:cNvPr id="40" name="角丸四角形 39"/>
          <p:cNvSpPr/>
          <p:nvPr/>
        </p:nvSpPr>
        <p:spPr>
          <a:xfrm>
            <a:off x="1643028" y="5523367"/>
            <a:ext cx="9285322"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sp>
        <p:nvSpPr>
          <p:cNvPr id="7"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Tree>
    <p:extLst>
      <p:ext uri="{BB962C8B-B14F-4D97-AF65-F5344CB8AC3E}">
        <p14:creationId xmlns:p14="http://schemas.microsoft.com/office/powerpoint/2010/main" val="214620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22</a:t>
            </a:fld>
            <a:endParaRPr lang="ja-JP" altLang="en-US" dirty="0"/>
          </a:p>
        </p:txBody>
      </p:sp>
    </p:spTree>
    <p:extLst>
      <p:ext uri="{BB962C8B-B14F-4D97-AF65-F5344CB8AC3E}">
        <p14:creationId xmlns:p14="http://schemas.microsoft.com/office/powerpoint/2010/main" val="386886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まとめ・今後の課題</a:t>
            </a:r>
            <a:endParaRPr kumimoji="1" lang="ja-JP" altLang="en-US" dirty="0"/>
          </a:p>
        </p:txBody>
      </p:sp>
      <p:sp>
        <p:nvSpPr>
          <p:cNvPr id="3"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dirty="0" smtClean="0"/>
              <a:t>まとめ</a:t>
            </a:r>
            <a:endParaRPr lang="en-US" altLang="ja-JP" sz="2800"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提案ツールを定量的・定性的に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dirty="0" smtClean="0"/>
              <a:t>今後の課題</a:t>
            </a:r>
            <a:endParaRPr lang="en-US" altLang="ja-JP" sz="2800"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23</a:t>
            </a:fld>
            <a:endParaRPr lang="ja-JP" altLang="en-US" dirty="0"/>
          </a:p>
        </p:txBody>
      </p:sp>
    </p:spTree>
    <p:extLst>
      <p:ext uri="{BB962C8B-B14F-4D97-AF65-F5344CB8AC3E}">
        <p14:creationId xmlns:p14="http://schemas.microsoft.com/office/powerpoint/2010/main" val="2285319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今後の計画</a:t>
            </a:r>
            <a:endParaRPr kumimoji="1" lang="ja-JP" altLang="en-US" dirty="0"/>
          </a:p>
        </p:txBody>
      </p:sp>
      <p:sp>
        <p:nvSpPr>
          <p:cNvPr id="3" name="コンテンツ プレースホルダー 2"/>
          <p:cNvSpPr>
            <a:spLocks noGrp="1"/>
          </p:cNvSpPr>
          <p:nvPr>
            <p:ph idx="1"/>
          </p:nvPr>
        </p:nvSpPr>
        <p:spPr>
          <a:xfrm>
            <a:off x="838200" y="1690688"/>
            <a:ext cx="10175240" cy="4737735"/>
          </a:xfrm>
        </p:spPr>
        <p:txBody>
          <a:bodyPr>
            <a:normAutofit/>
          </a:bodyPr>
          <a:lstStyle/>
          <a:p>
            <a:r>
              <a:rPr kumimoji="1" lang="ja-JP" altLang="en-US" dirty="0" smtClean="0"/>
              <a:t>提案ツールの推薦ランキングに関する評価を行う</a:t>
            </a:r>
            <a:r>
              <a:rPr kumimoji="1" lang="en-US" altLang="ja-JP" dirty="0" smtClean="0"/>
              <a:t>(</a:t>
            </a:r>
            <a:r>
              <a:rPr kumimoji="1" lang="ja-JP" altLang="en-US" dirty="0" smtClean="0"/>
              <a:t>年内に</a:t>
            </a:r>
            <a:r>
              <a:rPr kumimoji="1" lang="en-US" altLang="ja-JP" dirty="0" smtClean="0"/>
              <a:t>)</a:t>
            </a:r>
          </a:p>
          <a:p>
            <a:r>
              <a:rPr lang="ja-JP" altLang="en-US" dirty="0" smtClean="0"/>
              <a:t>修論書き始める</a:t>
            </a:r>
            <a:r>
              <a:rPr lang="en-US" altLang="ja-JP" dirty="0" smtClean="0"/>
              <a:t>(</a:t>
            </a:r>
            <a:r>
              <a:rPr lang="ja-JP" altLang="en-US" dirty="0" smtClean="0"/>
              <a:t>年明けから</a:t>
            </a:r>
            <a:r>
              <a:rPr lang="en-US" altLang="ja-JP" dirty="0" smtClean="0"/>
              <a:t>)</a:t>
            </a:r>
          </a:p>
          <a:p>
            <a:r>
              <a:rPr kumimoji="1" lang="ja-JP" altLang="en-US" dirty="0" smtClean="0"/>
              <a:t>プレゼン資料作成</a:t>
            </a:r>
            <a:r>
              <a:rPr kumimoji="1" lang="en-US" altLang="ja-JP" dirty="0" smtClean="0"/>
              <a:t>(1</a:t>
            </a:r>
            <a:r>
              <a:rPr kumimoji="1" lang="ja-JP" altLang="en-US" dirty="0" smtClean="0"/>
              <a:t>月中旬</a:t>
            </a:r>
            <a:r>
              <a:rPr kumimoji="1" lang="en-US" altLang="ja-JP" dirty="0" smtClean="0"/>
              <a:t>)</a:t>
            </a:r>
          </a:p>
          <a:p>
            <a:r>
              <a:rPr kumimoji="1" lang="ja-JP" altLang="en-US" dirty="0" smtClean="0"/>
              <a:t>被験者の数を増やす</a:t>
            </a:r>
            <a:r>
              <a:rPr lang="ja-JP" altLang="en-US" dirty="0" smtClean="0"/>
              <a:t>か</a:t>
            </a:r>
            <a:r>
              <a:rPr lang="ja-JP" altLang="en-US" dirty="0"/>
              <a:t>も</a:t>
            </a:r>
            <a:r>
              <a:rPr kumimoji="1" lang="en-US" altLang="ja-JP" dirty="0" smtClean="0"/>
              <a:t>(</a:t>
            </a:r>
            <a:r>
              <a:rPr kumimoji="1" lang="ja-JP" altLang="en-US" dirty="0" smtClean="0"/>
              <a:t>阪大・</a:t>
            </a:r>
            <a:r>
              <a:rPr kumimoji="1" lang="en-US" altLang="ja-JP" dirty="0" smtClean="0"/>
              <a:t>KIT</a:t>
            </a:r>
            <a:r>
              <a:rPr kumimoji="1" lang="ja-JP" altLang="en-US" dirty="0" smtClean="0"/>
              <a:t>とか</a:t>
            </a:r>
            <a:r>
              <a:rPr kumimoji="1" lang="en-US" altLang="ja-JP" dirty="0" smtClean="0"/>
              <a:t>)</a:t>
            </a:r>
          </a:p>
          <a:p>
            <a:r>
              <a:rPr kumimoji="1" lang="en-US" altLang="ja-JP" dirty="0" smtClean="0"/>
              <a:t>IWSC</a:t>
            </a:r>
            <a:r>
              <a:rPr kumimoji="1" lang="ja-JP" altLang="en-US" dirty="0" smtClean="0"/>
              <a:t>通れば</a:t>
            </a:r>
            <a:r>
              <a:rPr kumimoji="1" lang="en-US" altLang="ja-JP" dirty="0" smtClean="0"/>
              <a:t>2</a:t>
            </a:r>
            <a:r>
              <a:rPr kumimoji="1" lang="ja-JP" altLang="en-US" dirty="0" smtClean="0"/>
              <a:t>月に発表</a:t>
            </a:r>
            <a:endParaRPr kumimoji="1" lang="en-US" altLang="ja-JP" dirty="0" smtClean="0"/>
          </a:p>
          <a:p>
            <a:r>
              <a:rPr kumimoji="1" lang="en-US" altLang="ja-JP" dirty="0" err="1" smtClean="0"/>
              <a:t>SuiteRec</a:t>
            </a:r>
            <a:r>
              <a:rPr kumimoji="1" lang="ja-JP" altLang="en-US" dirty="0" smtClean="0"/>
              <a:t>の改善・拡張</a:t>
            </a:r>
            <a:endParaRPr kumimoji="1" lang="en-US" altLang="ja-JP" dirty="0" smtClean="0"/>
          </a:p>
          <a:p>
            <a:pPr lvl="1"/>
            <a:r>
              <a:rPr kumimoji="1" lang="ja-JP" altLang="en-US" dirty="0" smtClean="0"/>
              <a:t>クリップボード</a:t>
            </a:r>
            <a:r>
              <a:rPr kumimoji="1" lang="en-US" altLang="ja-JP" dirty="0" smtClean="0"/>
              <a:t>(</a:t>
            </a:r>
            <a:r>
              <a:rPr kumimoji="1" lang="ja-JP" altLang="en-US" dirty="0" smtClean="0"/>
              <a:t>コピ</a:t>
            </a:r>
            <a:r>
              <a:rPr lang="ja-JP" altLang="en-US" dirty="0" smtClean="0"/>
              <a:t>ー＆ペースト</a:t>
            </a:r>
            <a:r>
              <a:rPr kumimoji="1" lang="ja-JP" altLang="en-US" dirty="0" smtClean="0"/>
              <a:t>がしやすいように</a:t>
            </a:r>
            <a:r>
              <a:rPr kumimoji="1" lang="en-US" altLang="ja-JP" dirty="0" smtClean="0"/>
              <a:t>)</a:t>
            </a:r>
          </a:p>
          <a:p>
            <a:pPr lvl="1"/>
            <a:r>
              <a:rPr kumimoji="1" lang="ja-JP" altLang="en-US" dirty="0" smtClean="0"/>
              <a:t>自動編集機能</a:t>
            </a:r>
            <a:endParaRPr kumimoji="1" lang="en-US" altLang="ja-JP" dirty="0" smtClean="0"/>
          </a:p>
          <a:p>
            <a:pPr lvl="1"/>
            <a:r>
              <a:rPr lang="ja-JP" altLang="en-US" dirty="0"/>
              <a:t>複数</a:t>
            </a:r>
            <a:r>
              <a:rPr lang="ja-JP" altLang="en-US" dirty="0" smtClean="0"/>
              <a:t>の類似コード検出ツールに対応して，検出できる類似コードの幅を広げる</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24</a:t>
            </a:fld>
            <a:endParaRPr lang="ja-JP" altLang="en-US" dirty="0"/>
          </a:p>
        </p:txBody>
      </p:sp>
    </p:spTree>
    <p:extLst>
      <p:ext uri="{BB962C8B-B14F-4D97-AF65-F5344CB8AC3E}">
        <p14:creationId xmlns:p14="http://schemas.microsoft.com/office/powerpoint/2010/main" val="1634041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まとめ・今後の課題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25</a:t>
            </a:fld>
            <a:endParaRPr lang="ja-JP" altLang="en-US" dirty="0"/>
          </a:p>
        </p:txBody>
      </p:sp>
    </p:spTree>
    <p:extLst>
      <p:ext uri="{BB962C8B-B14F-4D97-AF65-F5344CB8AC3E}">
        <p14:creationId xmlns:p14="http://schemas.microsoft.com/office/powerpoint/2010/main" val="189089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26</a:t>
            </a:fld>
            <a:endParaRPr lang="ja-JP" altLang="en-US" dirty="0"/>
          </a:p>
        </p:txBody>
      </p:sp>
    </p:spTree>
    <p:extLst>
      <p:ext uri="{BB962C8B-B14F-4D97-AF65-F5344CB8AC3E}">
        <p14:creationId xmlns:p14="http://schemas.microsoft.com/office/powerpoint/2010/main" val="392438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27</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91276182"/>
              </p:ext>
            </p:extLst>
          </p:nvPr>
        </p:nvGraphicFramePr>
        <p:xfrm>
          <a:off x="7521575" y="3961517"/>
          <a:ext cx="4082359" cy="1828800"/>
        </p:xfrm>
        <a:graphic>
          <a:graphicData uri="http://schemas.openxmlformats.org/drawingml/2006/table">
            <a:tbl>
              <a:tblPr firstRow="1" bandRow="1">
                <a:tableStyleId>{5940675A-B579-460E-94D1-54222C63F5DA}</a:tableStyleId>
              </a:tblPr>
              <a:tblGrid>
                <a:gridCol w="631657">
                  <a:extLst>
                    <a:ext uri="{9D8B030D-6E8A-4147-A177-3AD203B41FA5}">
                      <a16:colId xmlns:a16="http://schemas.microsoft.com/office/drawing/2014/main" val="1372453132"/>
                    </a:ext>
                  </a:extLst>
                </a:gridCol>
                <a:gridCol w="3450702">
                  <a:extLst>
                    <a:ext uri="{9D8B030D-6E8A-4147-A177-3AD203B41FA5}">
                      <a16:colId xmlns:a16="http://schemas.microsoft.com/office/drawing/2014/main" val="1114427041"/>
                    </a:ext>
                  </a:extLst>
                </a:gridCol>
              </a:tblGrid>
              <a:tr h="0">
                <a:tc>
                  <a:txBody>
                    <a:bodyPr/>
                    <a:lstStyle/>
                    <a:p>
                      <a:pPr algn="ctr"/>
                      <a:endParaRPr lang="ja-JP" altLang="en-US" sz="240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テストスメル</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Assertion </a:t>
                      </a:r>
                      <a:r>
                        <a:rPr kumimoji="1" lang="en-US" altLang="ja-JP" sz="2400" dirty="0" err="1" smtClean="0">
                          <a:latin typeface="メイリオ" panose="020B0604030504040204" pitchFamily="50" charset="-128"/>
                          <a:ea typeface="メイリオ" panose="020B0604030504040204" pitchFamily="50" charset="-128"/>
                        </a:rPr>
                        <a:t>Roullete</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2</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Exception Handling</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3</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Eager Test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24292127"/>
                  </a:ext>
                </a:extLst>
              </a:tr>
            </a:tbl>
          </a:graphicData>
        </a:graphic>
      </p:graphicFrame>
    </p:spTree>
    <p:extLst>
      <p:ext uri="{BB962C8B-B14F-4D97-AF65-F5344CB8AC3E}">
        <p14:creationId xmlns:p14="http://schemas.microsoft.com/office/powerpoint/2010/main" val="211196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28</a:t>
            </a:fld>
            <a:endParaRPr lang="ja-JP" altLang="en-US" dirty="0"/>
          </a:p>
        </p:txBody>
      </p:sp>
      <p:sp>
        <p:nvSpPr>
          <p:cNvPr id="5" name="正方形/長方形 4"/>
          <p:cNvSpPr/>
          <p:nvPr/>
        </p:nvSpPr>
        <p:spPr>
          <a:xfrm>
            <a:off x="838200" y="2963864"/>
            <a:ext cx="511175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2963863"/>
            <a:ext cx="487680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66950" y="6125517"/>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905750" y="6125517"/>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9535"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737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29</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289945"/>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actual1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actual1);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actual2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(item2);</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actual2);</a:t>
            </a: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447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3</a:t>
            </a:fld>
            <a:endParaRPr lang="ja-JP" altLang="en-US" dirty="0"/>
          </a:p>
        </p:txBody>
      </p:sp>
      <p:sp>
        <p:nvSpPr>
          <p:cNvPr id="5" name="長方形 103">
            <a:extLst>
              <a:ext uri="{C183D7F6-B498-43B3-948B-1728B52AA6E4}">
                <adec:decorative xmlns:adec="http://schemas.microsoft.com/office/drawing/2017/decorative" xmlns="" val="1"/>
              </a:ext>
            </a:extLst>
          </p:cNvPr>
          <p:cNvSpPr/>
          <p:nvPr/>
        </p:nvSpPr>
        <p:spPr>
          <a:xfrm>
            <a:off x="0" y="476531"/>
            <a:ext cx="4509655"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solidFill>
                  <a:schemeClr val="bg1"/>
                </a:solidFill>
              </a:rPr>
              <a:t>研究内容</a:t>
            </a:r>
            <a:endParaRPr kumimoji="1" lang="ja-JP" altLang="en-US" dirty="0">
              <a:solidFill>
                <a:schemeClr val="bg1"/>
              </a:solidFill>
            </a:endParaRPr>
          </a:p>
        </p:txBody>
      </p:sp>
    </p:spTree>
    <p:extLst>
      <p:ext uri="{BB962C8B-B14F-4D97-AF65-F5344CB8AC3E}">
        <p14:creationId xmlns:p14="http://schemas.microsoft.com/office/powerpoint/2010/main" val="2789177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30</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552837"/>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5080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31</a:t>
            </a:fld>
            <a:endParaRPr lang="ja-JP" altLang="en-US" dirty="0"/>
          </a:p>
        </p:txBody>
      </p:sp>
      <p:sp>
        <p:nvSpPr>
          <p:cNvPr id="12" name="テキスト ボックス 11"/>
          <p:cNvSpPr txBox="1"/>
          <p:nvPr/>
        </p:nvSpPr>
        <p:spPr>
          <a:xfrm>
            <a:off x="1096486" y="6004315"/>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4" y="6004315"/>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48747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309055" y="4435062"/>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 name="テキスト ボックス 4"/>
          <p:cNvSpPr txBox="1"/>
          <p:nvPr/>
        </p:nvSpPr>
        <p:spPr>
          <a:xfrm>
            <a:off x="192345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849477"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056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32</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101992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33</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607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34</a:t>
            </a:fld>
            <a:endParaRPr lang="ja-JP" altLang="en-US" dirty="0"/>
          </a:p>
        </p:txBody>
      </p:sp>
      <p:sp>
        <p:nvSpPr>
          <p:cNvPr id="5" name="正方形/長方形 4"/>
          <p:cNvSpPr/>
          <p:nvPr/>
        </p:nvSpPr>
        <p:spPr>
          <a:xfrm>
            <a:off x="838200" y="3444756"/>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actual1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actual1);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actual2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(item2);</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actual2);</a:t>
            </a: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80020582"/>
              </p:ext>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53698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35</a:t>
            </a:fld>
            <a:endParaRPr lang="ja-JP" altLang="en-US" dirty="0"/>
          </a:p>
        </p:txBody>
      </p:sp>
      <p:sp>
        <p:nvSpPr>
          <p:cNvPr id="5" name="正方形/長方形 4"/>
          <p:cNvSpPr/>
          <p:nvPr/>
        </p:nvSpPr>
        <p:spPr>
          <a:xfrm>
            <a:off x="838200" y="3097214"/>
            <a:ext cx="51117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item</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item[</a:t>
            </a:r>
            <a:r>
              <a:rPr lang="en-US" altLang="ja-JP" dirty="0" err="1">
                <a:latin typeface="Consolas" panose="020B0609020204030204" pitchFamily="49" charset="0"/>
              </a:rPr>
              <a:t>i</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3097213"/>
            <a:ext cx="51879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152650" y="5993785"/>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8007350" y="5993785"/>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7875" y="3979862"/>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8577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36</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674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lang="ja-JP" altLang="en-US" dirty="0"/>
              <a:t>入力コード片と類似コード片間の類似度</a:t>
            </a:r>
            <a:r>
              <a:rPr lang="en-US" altLang="ja-JP" dirty="0"/>
              <a:t>(Stpe1)</a:t>
            </a:r>
          </a:p>
          <a:p>
            <a:pPr lvl="1"/>
            <a:r>
              <a:rPr lang="ja-JP" altLang="en-US" dirty="0" smtClean="0"/>
              <a:t>テストスイート内に含まれるテストスメルの数</a:t>
            </a:r>
            <a:r>
              <a:rPr lang="en-US" altLang="ja-JP" dirty="0" smtClean="0"/>
              <a:t>(Stpe3)</a:t>
            </a:r>
          </a:p>
          <a:p>
            <a:pPr lvl="1"/>
            <a:endParaRPr lang="en-US" altLang="ja-JP" dirty="0"/>
          </a:p>
          <a:p>
            <a:r>
              <a:rPr lang="en-US" altLang="ja-JP" dirty="0" smtClean="0"/>
              <a:t>NiCad</a:t>
            </a:r>
          </a:p>
          <a:p>
            <a:r>
              <a:rPr lang="ja-JP" altLang="en-US" dirty="0" smtClean="0"/>
              <a:t>類似度を優先として並び替え、類似度が同じ場合テストスメルの数で順位づける</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37</a:t>
            </a:fld>
            <a:endParaRPr lang="ja-JP" altLang="en-US" dirty="0"/>
          </a:p>
        </p:txBody>
      </p:sp>
    </p:spTree>
    <p:extLst>
      <p:ext uri="{BB962C8B-B14F-4D97-AF65-F5344CB8AC3E}">
        <p14:creationId xmlns:p14="http://schemas.microsoft.com/office/powerpoint/2010/main" val="42130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入力コード片に対する類似コード片を検出</a:t>
            </a:r>
            <a:endParaRPr lang="en-US" altLang="ja-JP" dirty="0"/>
          </a:p>
          <a:p>
            <a:pPr lvl="1"/>
            <a:r>
              <a:rPr lang="ja-JP" altLang="en-US" dirty="0" smtClean="0"/>
              <a:t>類似コード検出ツール</a:t>
            </a:r>
            <a:r>
              <a:rPr lang="en-US" altLang="ja-JP" dirty="0" smtClean="0"/>
              <a:t>: NiCad[5]</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38</a:t>
            </a:fld>
            <a:endParaRPr lang="ja-JP" altLang="en-US" dirty="0"/>
          </a:p>
        </p:txBody>
      </p:sp>
    </p:spTree>
    <p:extLst>
      <p:ext uri="{BB962C8B-B14F-4D97-AF65-F5344CB8AC3E}">
        <p14:creationId xmlns:p14="http://schemas.microsoft.com/office/powerpoint/2010/main" val="1789799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39</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86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a:t>
            </a:fld>
            <a:endParaRPr lang="ja-JP" altLang="en-US" dirty="0"/>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420176" y="4790661"/>
            <a:ext cx="7351645"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615069" y="2371971"/>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2901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en-US" altLang="ja-JP" dirty="0" smtClean="0"/>
              <a:t>Step2</a:t>
            </a:r>
            <a:r>
              <a:rPr kumimoji="1" lang="ja-JP" altLang="en-US" dirty="0" smtClean="0"/>
              <a:t>で検索されたテストコード内に含まれるテストスメルを検出</a:t>
            </a:r>
            <a:endParaRPr kumimoji="1" lang="en-US" altLang="ja-JP" dirty="0" smtClean="0"/>
          </a:p>
          <a:p>
            <a:r>
              <a:rPr kumimoji="1" lang="ja-JP" altLang="en-US" dirty="0" smtClean="0"/>
              <a:t>テストスメル検出ツール</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40</a:t>
            </a:fld>
            <a:endParaRPr lang="ja-JP" altLang="en-US" dirty="0"/>
          </a:p>
        </p:txBody>
      </p:sp>
    </p:spTree>
    <p:extLst>
      <p:ext uri="{BB962C8B-B14F-4D97-AF65-F5344CB8AC3E}">
        <p14:creationId xmlns:p14="http://schemas.microsoft.com/office/powerpoint/2010/main" val="1414604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kumimoji="1" lang="ja-JP" altLang="en-US" dirty="0" smtClean="0"/>
              <a:t>入力コード片と類似コード片間の類似度</a:t>
            </a:r>
            <a:r>
              <a:rPr kumimoji="1" lang="en-US" altLang="ja-JP" dirty="0" smtClean="0"/>
              <a:t>(Stpe1)</a:t>
            </a:r>
          </a:p>
          <a:p>
            <a:pPr lvl="1"/>
            <a:r>
              <a:rPr lang="ja-JP" altLang="en-US" dirty="0" smtClean="0"/>
              <a:t>テストスイート内に含まれるテストスメルの数</a:t>
            </a:r>
            <a:r>
              <a:rPr lang="en-US" altLang="ja-JP" dirty="0" smtClean="0"/>
              <a:t>(Stpe3)</a:t>
            </a:r>
          </a:p>
          <a:p>
            <a:pPr lvl="1"/>
            <a:endParaRPr kumimoji="1" lang="en-US" altLang="ja-JP" dirty="0"/>
          </a:p>
          <a:p>
            <a:r>
              <a:rPr lang="ja-JP" altLang="en-US" dirty="0" smtClean="0"/>
              <a:t>類似度を優先として並び替え、類似度が同じ場合テストスメルの数で順位づける</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41</a:t>
            </a:fld>
            <a:endParaRPr lang="ja-JP" altLang="en-US" dirty="0"/>
          </a:p>
        </p:txBody>
      </p:sp>
    </p:spTree>
    <p:extLst>
      <p:ext uri="{BB962C8B-B14F-4D97-AF65-F5344CB8AC3E}">
        <p14:creationId xmlns:p14="http://schemas.microsoft.com/office/powerpoint/2010/main" val="91036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コンテンツ プレースホルダー 2"/>
          <p:cNvSpPr>
            <a:spLocks noGrp="1"/>
          </p:cNvSpPr>
          <p:nvPr>
            <p:ph idx="1"/>
          </p:nvPr>
        </p:nvSpPr>
        <p:spPr>
          <a:xfrm>
            <a:off x="393700" y="1863726"/>
            <a:ext cx="11404600" cy="3857624"/>
          </a:xfrm>
        </p:spPr>
        <p:txBody>
          <a:bodyPr>
            <a:normAutofit fontScale="92500" lnSpcReduction="20000"/>
          </a:bodyPr>
          <a:lstStyle/>
          <a:p>
            <a:r>
              <a:rPr lang="ja-JP" altLang="en-US" sz="3000" b="1" dirty="0" smtClean="0"/>
              <a:t>評価</a:t>
            </a:r>
            <a:r>
              <a:rPr lang="ja-JP" altLang="en-US" sz="3000" b="1" dirty="0"/>
              <a:t>実験</a:t>
            </a:r>
            <a:r>
              <a:rPr lang="en-US" altLang="ja-JP" sz="3000" b="1" dirty="0"/>
              <a:t>1</a:t>
            </a:r>
            <a:r>
              <a:rPr lang="en-US" altLang="ja-JP" sz="3000" dirty="0" smtClean="0"/>
              <a:t>: </a:t>
            </a:r>
            <a:r>
              <a:rPr lang="ja-JP" altLang="en-US" sz="3000" dirty="0" smtClean="0"/>
              <a:t>テストコード</a:t>
            </a:r>
            <a:r>
              <a:rPr lang="ja-JP" altLang="en-US" sz="3000" dirty="0"/>
              <a:t>作成支援に関する</a:t>
            </a:r>
            <a:r>
              <a:rPr lang="ja-JP" altLang="en-US" sz="3000" dirty="0" smtClean="0"/>
              <a:t>実験</a:t>
            </a:r>
            <a:endParaRPr lang="en-US" altLang="ja-JP" sz="3000" dirty="0" smtClean="0"/>
          </a:p>
          <a:p>
            <a:pPr marL="457200" lvl="1" indent="0">
              <a:buNone/>
            </a:pPr>
            <a:r>
              <a:rPr lang="en-US" altLang="ja-JP" sz="2800" dirty="0" smtClean="0"/>
              <a:t>RQ1: </a:t>
            </a:r>
            <a:r>
              <a:rPr lang="en-US" altLang="ja-JP" sz="2800" dirty="0" err="1" smtClean="0"/>
              <a:t>SuiteRec</a:t>
            </a:r>
            <a:r>
              <a:rPr lang="ja-JP" altLang="en-US" sz="2800" dirty="0" smtClean="0"/>
              <a:t>は高いカバレッジを持つテストコードの作成を支援できるか？</a:t>
            </a:r>
            <a:endParaRPr lang="en-US" altLang="ja-JP" sz="2800" dirty="0" smtClean="0"/>
          </a:p>
          <a:p>
            <a:pPr marL="457200" lvl="1" indent="0">
              <a:buNone/>
            </a:pPr>
            <a:r>
              <a:rPr lang="en-US" altLang="ja-JP" sz="2800" dirty="0"/>
              <a:t>RQ2</a:t>
            </a:r>
            <a:r>
              <a:rPr lang="en-US" altLang="ja-JP" sz="2800" dirty="0" smtClean="0"/>
              <a:t>: </a:t>
            </a:r>
            <a:r>
              <a:rPr lang="en-US" altLang="ja-JP" sz="2800" dirty="0" err="1" smtClean="0"/>
              <a:t>SuiteRec</a:t>
            </a:r>
            <a:r>
              <a:rPr lang="ja-JP" altLang="en-US" sz="2800" dirty="0" smtClean="0"/>
              <a:t>はテストコードの作成時間を削減できるか？</a:t>
            </a:r>
            <a:endParaRPr lang="en-US" altLang="ja-JP" sz="2800" dirty="0"/>
          </a:p>
          <a:p>
            <a:pPr marL="457200" lvl="1" indent="0">
              <a:buNone/>
            </a:pPr>
            <a:r>
              <a:rPr lang="en-US" altLang="ja-JP" sz="2800" dirty="0" smtClean="0"/>
              <a:t>RQ3: </a:t>
            </a:r>
            <a:r>
              <a:rPr lang="en-US" altLang="ja-JP" sz="2800" dirty="0" err="1" smtClean="0"/>
              <a:t>SuiteRec</a:t>
            </a:r>
            <a:r>
              <a:rPr lang="ja-JP" altLang="en-US" sz="2800" dirty="0" smtClean="0"/>
              <a:t>はテストスメルの数が少ないテストコードの作成を支援できるか？</a:t>
            </a:r>
            <a:endParaRPr lang="en-US" altLang="ja-JP" sz="2800" dirty="0" smtClean="0"/>
          </a:p>
          <a:p>
            <a:pPr marL="457200" lvl="1" indent="0">
              <a:buNone/>
            </a:pPr>
            <a:r>
              <a:rPr lang="en-US" altLang="ja-JP" sz="2800" dirty="0"/>
              <a:t>RQ4</a:t>
            </a:r>
            <a:r>
              <a:rPr lang="en-US" altLang="ja-JP" sz="2800" dirty="0" smtClean="0"/>
              <a:t>: </a:t>
            </a:r>
            <a:r>
              <a:rPr lang="en-US" altLang="ja-JP" sz="2800" dirty="0" err="1" smtClean="0"/>
              <a:t>SuiteRec</a:t>
            </a:r>
            <a:r>
              <a:rPr lang="ja-JP" altLang="en-US" sz="2800" dirty="0" smtClean="0"/>
              <a:t>の利用は，開発者のテストコード作成タスクの認識にどう影響するか？</a:t>
            </a:r>
            <a:endParaRPr lang="en-US" altLang="ja-JP" sz="2800" dirty="0" smtClean="0"/>
          </a:p>
          <a:p>
            <a:r>
              <a:rPr lang="ja-JP" altLang="en-US" sz="3000" b="1" dirty="0"/>
              <a:t>評価実験</a:t>
            </a:r>
            <a:r>
              <a:rPr lang="en-US" altLang="ja-JP" sz="3000" b="1" dirty="0"/>
              <a:t>2</a:t>
            </a:r>
            <a:r>
              <a:rPr lang="en-US" altLang="ja-JP" sz="3000" dirty="0" smtClean="0"/>
              <a:t>: </a:t>
            </a:r>
            <a:r>
              <a:rPr lang="ja-JP" altLang="en-US" sz="3000" dirty="0" smtClean="0"/>
              <a:t>推薦</a:t>
            </a:r>
            <a:r>
              <a:rPr lang="ja-JP" altLang="en-US" sz="3000" dirty="0"/>
              <a:t>されるテストスイートの順位付けに関する</a:t>
            </a:r>
            <a:r>
              <a:rPr lang="ja-JP" altLang="en-US" sz="3000" dirty="0" smtClean="0"/>
              <a:t>実験</a:t>
            </a:r>
            <a:endParaRPr lang="en-US" altLang="ja-JP" sz="3000" dirty="0" smtClean="0"/>
          </a:p>
          <a:p>
            <a:pPr marL="457200" lvl="1" indent="0">
              <a:buNone/>
            </a:pPr>
            <a:r>
              <a:rPr lang="en-US" altLang="ja-JP" sz="2800" dirty="0" smtClean="0"/>
              <a:t>RQ5: </a:t>
            </a:r>
            <a:r>
              <a:rPr lang="en-US" altLang="ja-JP" sz="2800" dirty="0" err="1" smtClean="0"/>
              <a:t>SuiteRec</a:t>
            </a:r>
            <a:r>
              <a:rPr lang="ja-JP" altLang="en-US" sz="2800" dirty="0" smtClean="0"/>
              <a:t>は，テストスメルの数が少ないテストコードの作成を支援できるか？</a:t>
            </a:r>
            <a:endParaRPr kumimoji="1" lang="ja-JP" altLang="en-US" sz="28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42</a:t>
            </a:fld>
            <a:endParaRPr lang="ja-JP" altLang="en-US" dirty="0"/>
          </a:p>
        </p:txBody>
      </p:sp>
    </p:spTree>
    <p:extLst>
      <p:ext uri="{BB962C8B-B14F-4D97-AF65-F5344CB8AC3E}">
        <p14:creationId xmlns:p14="http://schemas.microsoft.com/office/powerpoint/2010/main" val="2241419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1122"/>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08181"/>
            <a:ext cx="10515600" cy="1650472"/>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は、プロダクションコード</a:t>
            </a:r>
            <a:r>
              <a:rPr lang="ja-JP" altLang="en-US" dirty="0"/>
              <a:t>だけで</a:t>
            </a:r>
            <a:r>
              <a:rPr lang="ja-JP" altLang="en-US" dirty="0" smtClean="0"/>
              <a:t>なくテストコード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43</a:t>
            </a:fld>
            <a:endParaRPr lang="ja-JP" altLang="en-US" dirty="0"/>
          </a:p>
        </p:txBody>
      </p:sp>
      <p:sp>
        <p:nvSpPr>
          <p:cNvPr id="6" name="Rectangle 4"/>
          <p:cNvSpPr>
            <a:spLocks noChangeArrowheads="1"/>
          </p:cNvSpPr>
          <p:nvPr/>
        </p:nvSpPr>
        <p:spPr bwMode="auto">
          <a:xfrm>
            <a:off x="2369810" y="6125517"/>
            <a:ext cx="745237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3119478" y="3513840"/>
            <a:ext cx="5953041" cy="2387323"/>
          </a:xfrm>
          <a:prstGeom prst="rect">
            <a:avLst/>
          </a:prstGeom>
        </p:spPr>
      </p:pic>
      <p:sp>
        <p:nvSpPr>
          <p:cNvPr id="8" name="角丸四角形吹き出し 7"/>
          <p:cNvSpPr/>
          <p:nvPr/>
        </p:nvSpPr>
        <p:spPr>
          <a:xfrm>
            <a:off x="1058517" y="3058653"/>
            <a:ext cx="1734379" cy="567254"/>
          </a:xfrm>
          <a:prstGeom prst="wedgeRoundRectCallout">
            <a:avLst>
              <a:gd name="adj1" fmla="val 196257"/>
              <a:gd name="adj2" fmla="val 4152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smtClean="0"/>
              <a:t>メソッド名が初期状態</a:t>
            </a:r>
            <a:endParaRPr kumimoji="1" lang="en-US" altLang="ja-JP" dirty="0" smtClean="0"/>
          </a:p>
        </p:txBody>
      </p:sp>
    </p:spTree>
    <p:extLst>
      <p:ext uri="{BB962C8B-B14F-4D97-AF65-F5344CB8AC3E}">
        <p14:creationId xmlns:p14="http://schemas.microsoft.com/office/powerpoint/2010/main" val="2154831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57876"/>
            <a:ext cx="10515600" cy="639280"/>
          </a:xfrm>
        </p:spPr>
        <p:txBody>
          <a:bodyPr/>
          <a:lstStyle/>
          <a:p>
            <a:r>
              <a:rPr lang="ja-JP" altLang="en-US" dirty="0"/>
              <a:t>テストコードの良くない実装を表す</a:t>
            </a:r>
            <a:r>
              <a:rPr lang="ja-JP" altLang="en-US" dirty="0" smtClean="0"/>
              <a:t>指標</a:t>
            </a:r>
            <a:r>
              <a:rPr lang="en-US" altLang="ja-JP" dirty="0" smtClean="0"/>
              <a:t>[3,4]</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44</a:t>
            </a:fld>
            <a:endParaRPr lang="ja-JP" altLang="en-US" dirty="0"/>
          </a:p>
        </p:txBody>
      </p:sp>
      <p:sp>
        <p:nvSpPr>
          <p:cNvPr id="6" name="Rectangle 4"/>
          <p:cNvSpPr>
            <a:spLocks noChangeArrowheads="1"/>
          </p:cNvSpPr>
          <p:nvPr/>
        </p:nvSpPr>
        <p:spPr bwMode="auto">
          <a:xfrm>
            <a:off x="1278498" y="6157678"/>
            <a:ext cx="96350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2748405" y="2783439"/>
            <a:ext cx="6695188" cy="2684943"/>
          </a:xfrm>
          <a:prstGeom prst="rect">
            <a:avLst/>
          </a:prstGeom>
        </p:spPr>
      </p:pic>
      <p:sp>
        <p:nvSpPr>
          <p:cNvPr id="8" name="角丸四角形吹き出し 7"/>
          <p:cNvSpPr/>
          <p:nvPr/>
        </p:nvSpPr>
        <p:spPr>
          <a:xfrm>
            <a:off x="708992" y="2077853"/>
            <a:ext cx="2590800" cy="663377"/>
          </a:xfrm>
          <a:prstGeom prst="wedgeRoundRectCallout">
            <a:avLst>
              <a:gd name="adj1" fmla="val 117612"/>
              <a:gd name="adj2" fmla="val 654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pPr algn="ctr"/>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8809655" y="1921521"/>
            <a:ext cx="3027849" cy="690095"/>
          </a:xfrm>
          <a:prstGeom prst="wedgeRoundRectCallout">
            <a:avLst>
              <a:gd name="adj1" fmla="val -98258"/>
              <a:gd name="adj2" fmla="val 91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3193773" y="4348370"/>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843903" y="527861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9183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endParaRPr kumimoji="1" lang="en-US" altLang="ja-JP" dirty="0" smtClean="0"/>
          </a:p>
          <a:p>
            <a:pPr lvl="1"/>
            <a:r>
              <a:rPr lang="ja-JP" altLang="en-US" dirty="0" smtClean="0"/>
              <a:t>ソフトウェアの不具合を発見し、修正することで品質を確保</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45</a:t>
            </a:fld>
            <a:endParaRPr lang="ja-JP" altLang="en-US" dirty="0"/>
          </a:p>
        </p:txBody>
      </p:sp>
      <p:sp>
        <p:nvSpPr>
          <p:cNvPr id="5" name="山形 4"/>
          <p:cNvSpPr/>
          <p:nvPr/>
        </p:nvSpPr>
        <p:spPr>
          <a:xfrm>
            <a:off x="1676400"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712266"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設計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748132"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実装</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83998" y="3091205"/>
            <a:ext cx="2315817"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4161181" y="5025101"/>
            <a:ext cx="4878459" cy="879353"/>
          </a:xfrm>
          <a:prstGeom prst="wedgeRoundRectCallout">
            <a:avLst>
              <a:gd name="adj1" fmla="val 40623"/>
              <a:gd name="adj2" fmla="val -93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114801" y="2690569"/>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124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46</a:t>
            </a:fld>
            <a:endParaRPr lang="ja-JP" altLang="en-US" dirty="0"/>
          </a:p>
        </p:txBody>
      </p:sp>
      <p:sp>
        <p:nvSpPr>
          <p:cNvPr id="8" name="山形 7"/>
          <p:cNvSpPr/>
          <p:nvPr/>
        </p:nvSpPr>
        <p:spPr>
          <a:xfrm>
            <a:off x="1179445" y="2416674"/>
            <a:ext cx="6652590" cy="2935548"/>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テストの種類</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単体テスト</a:t>
            </a:r>
            <a:endParaRPr lang="en-US" altLang="ja-JP" dirty="0" smtClean="0">
              <a:solidFill>
                <a:schemeClr val="tx1"/>
              </a:solidFill>
              <a:latin typeface="メイリオ" panose="020B0604030504040204" pitchFamily="50" charset="-128"/>
              <a:ea typeface="メイリオ" panose="020B0604030504040204" pitchFamily="50" charset="-128"/>
            </a:endParaRP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テストケース</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テスト項目</a:t>
            </a:r>
            <a:r>
              <a:rPr lang="en-US" altLang="ja-JP" dirty="0" smtClean="0">
                <a:solidFill>
                  <a:schemeClr val="tx1"/>
                </a:solidFill>
                <a:latin typeface="メイリオ" panose="020B0604030504040204" pitchFamily="50" charset="-128"/>
                <a:ea typeface="メイリオ" panose="020B0604030504040204" pitchFamily="50" charset="-128"/>
              </a:rPr>
              <a:t>)</a:t>
            </a: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テストスイート</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テストケースのまとまり</a:t>
            </a:r>
            <a:r>
              <a:rPr lang="en-US" altLang="ja-JP" dirty="0" smtClean="0">
                <a:solidFill>
                  <a:schemeClr val="tx1"/>
                </a:solidFill>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Tree>
    <p:extLst>
      <p:ext uri="{BB962C8B-B14F-4D97-AF65-F5344CB8AC3E}">
        <p14:creationId xmlns:p14="http://schemas.microsoft.com/office/powerpoint/2010/main" val="2008733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825625"/>
            <a:ext cx="10515600" cy="788366"/>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47</a:t>
            </a:fld>
            <a:endParaRPr lang="ja-JP" altLang="en-US" dirty="0"/>
          </a:p>
        </p:txBody>
      </p:sp>
      <p:sp>
        <p:nvSpPr>
          <p:cNvPr id="5" name="正方形/長方形 4"/>
          <p:cNvSpPr/>
          <p:nvPr/>
        </p:nvSpPr>
        <p:spPr>
          <a:xfrm>
            <a:off x="3809690" y="4688477"/>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325147" y="23472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177958" y="24593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2011376" y="294884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864187" y="306097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671597" y="3555256"/>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524408" y="3667389"/>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357826" y="41569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210637" y="42690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4012673" y="475762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865484" y="486975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672894" y="5364035"/>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525705" y="5476168"/>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156140" y="5970447"/>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0" name="角丸四角形吹き出し 19"/>
          <p:cNvSpPr/>
          <p:nvPr/>
        </p:nvSpPr>
        <p:spPr>
          <a:xfrm>
            <a:off x="6221895" y="3155730"/>
            <a:ext cx="5277679" cy="1302026"/>
          </a:xfrm>
          <a:prstGeom prst="wedgeRoundRectCallout">
            <a:avLst>
              <a:gd name="adj1" fmla="val -47875"/>
              <a:gd name="adj2" fmla="val 9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a:latin typeface="メイリオ" panose="020B0604030504040204" pitchFamily="50" charset="-128"/>
                <a:ea typeface="メイリオ" panose="020B0604030504040204" pitchFamily="50" charset="-128"/>
              </a:rPr>
              <a:t>ソフトウェアのテスト工程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ソフトウェアの品質を確かめる工程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開発全体の</a:t>
            </a:r>
            <a:r>
              <a:rPr lang="en-US" altLang="ja-JP" sz="2200" dirty="0">
                <a:latin typeface="メイリオ" panose="020B0604030504040204" pitchFamily="50" charset="-128"/>
                <a:ea typeface="メイリオ" panose="020B0604030504040204" pitchFamily="50" charset="-128"/>
              </a:rPr>
              <a:t>46%</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a:t>
            </a:r>
            <a:endParaRPr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477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48</a:t>
            </a:fld>
            <a:endParaRPr lang="ja-JP" altLang="en-US" dirty="0"/>
          </a:p>
        </p:txBody>
      </p:sp>
    </p:spTree>
    <p:extLst>
      <p:ext uri="{BB962C8B-B14F-4D97-AF65-F5344CB8AC3E}">
        <p14:creationId xmlns:p14="http://schemas.microsoft.com/office/powerpoint/2010/main" val="4062899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49</a:t>
            </a:fld>
            <a:endParaRPr lang="ja-JP" altLang="en-US" dirty="0"/>
          </a:p>
        </p:txBody>
      </p:sp>
    </p:spTree>
    <p:extLst>
      <p:ext uri="{BB962C8B-B14F-4D97-AF65-F5344CB8AC3E}">
        <p14:creationId xmlns:p14="http://schemas.microsoft.com/office/powerpoint/2010/main" val="74515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テストコード自動生成ツール</a:t>
            </a:r>
            <a:endParaRPr kumimoji="1" lang="ja-JP" altLang="en-US" dirty="0"/>
          </a:p>
        </p:txBody>
      </p:sp>
      <p:sp>
        <p:nvSpPr>
          <p:cNvPr id="3" name="コンテンツ プレースホルダー 2"/>
          <p:cNvSpPr>
            <a:spLocks noGrp="1"/>
          </p:cNvSpPr>
          <p:nvPr>
            <p:ph idx="1"/>
          </p:nvPr>
        </p:nvSpPr>
        <p:spPr>
          <a:xfrm>
            <a:off x="838199" y="1587161"/>
            <a:ext cx="10515600"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5</a:t>
            </a:fld>
            <a:endParaRPr lang="ja-JP" altLang="en-US" dirty="0"/>
          </a:p>
        </p:txBody>
      </p:sp>
      <p:pic>
        <p:nvPicPr>
          <p:cNvPr id="5" name="Picture 2" descr="sit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4"/>
          <a:srcRect l="2412" t="14151" r="48903" b="69708"/>
          <a:stretch/>
        </p:blipFill>
        <p:spPr>
          <a:xfrm>
            <a:off x="1238895" y="3613445"/>
            <a:ext cx="3451873" cy="643728"/>
          </a:xfrm>
          <a:prstGeom prst="rect">
            <a:avLst/>
          </a:prstGeom>
        </p:spPr>
      </p:pic>
      <p:sp>
        <p:nvSpPr>
          <p:cNvPr id="8" name="テキスト ボックス 7"/>
          <p:cNvSpPr txBox="1"/>
          <p:nvPr/>
        </p:nvSpPr>
        <p:spPr>
          <a:xfrm>
            <a:off x="9428327" y="257282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9" name="テキスト ボックス 8"/>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10" name="テキスト ボックス 9"/>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1" name="テキスト ボックス 10"/>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角丸四角形 11"/>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395868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169231"/>
            <a:ext cx="10515600" cy="1325563"/>
          </a:xfrm>
        </p:spPr>
        <p:txBody>
          <a:bodyPr/>
          <a:lstStyle/>
          <a:p>
            <a:r>
              <a:rPr lang="ja-JP" altLang="en-US" dirty="0" smtClean="0"/>
              <a:t>自動生成ツールにおける課題</a:t>
            </a:r>
            <a:endParaRPr kumimoji="1" lang="ja-JP" altLang="en-US" dirty="0"/>
          </a:p>
        </p:txBody>
      </p:sp>
      <p:sp>
        <p:nvSpPr>
          <p:cNvPr id="3" name="コンテンツ プレースホルダー 2"/>
          <p:cNvSpPr>
            <a:spLocks noGrp="1"/>
          </p:cNvSpPr>
          <p:nvPr>
            <p:ph idx="1"/>
          </p:nvPr>
        </p:nvSpPr>
        <p:spPr>
          <a:xfrm>
            <a:off x="913333" y="1511266"/>
            <a:ext cx="10601150" cy="2323764"/>
          </a:xfrm>
        </p:spPr>
        <p:txBody>
          <a:bodyPr>
            <a:normAutofit/>
          </a:bodyPr>
          <a:lstStyle/>
          <a:p>
            <a:pPr>
              <a:buClr>
                <a:schemeClr val="tx2"/>
              </a:buClr>
              <a:buFont typeface="Wingdings" panose="05000000000000000000" pitchFamily="2" charset="2"/>
              <a:buChar char="l"/>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4"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6</a:t>
            </a:fld>
            <a:endParaRPr kumimoji="1" lang="ja-JP" altLang="en-US" dirty="0"/>
          </a:p>
        </p:txBody>
      </p:sp>
      <p:sp>
        <p:nvSpPr>
          <p:cNvPr id="7" name="フローチャート: 組合せ 6"/>
          <p:cNvSpPr/>
          <p:nvPr/>
        </p:nvSpPr>
        <p:spPr>
          <a:xfrm>
            <a:off x="4132189" y="3600555"/>
            <a:ext cx="3927616" cy="465307"/>
          </a:xfrm>
          <a:prstGeom prst="flowChartMerge">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9" name="フローチャート: 代替処理 8"/>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07032396"/>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6035"/>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266658"/>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7</a:t>
            </a:fld>
            <a:endParaRPr lang="ja-JP" altLang="en-US" dirty="0"/>
          </a:p>
        </p:txBody>
      </p:sp>
      <p:sp>
        <p:nvSpPr>
          <p:cNvPr id="6" name="Rectangle 4"/>
          <p:cNvSpPr>
            <a:spLocks noChangeArrowheads="1"/>
          </p:cNvSpPr>
          <p:nvPr/>
        </p:nvSpPr>
        <p:spPr bwMode="auto">
          <a:xfrm>
            <a:off x="1449120" y="6308079"/>
            <a:ext cx="929375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12" name="図 11"/>
          <p:cNvPicPr>
            <a:picLocks noChangeAspect="1"/>
          </p:cNvPicPr>
          <p:nvPr/>
        </p:nvPicPr>
        <p:blipFill rotWithShape="1">
          <a:blip r:embed="rId2"/>
          <a:srcRect l="53178" t="10202" r="37830" b="82938"/>
          <a:stretch/>
        </p:blipFill>
        <p:spPr>
          <a:xfrm>
            <a:off x="2908809" y="3201297"/>
            <a:ext cx="6297510" cy="2603543"/>
          </a:xfrm>
          <a:prstGeom prst="rect">
            <a:avLst/>
          </a:prstGeom>
        </p:spPr>
      </p:pic>
      <p:sp>
        <p:nvSpPr>
          <p:cNvPr id="10" name="角丸四角形吹き出し 9"/>
          <p:cNvSpPr/>
          <p:nvPr/>
        </p:nvSpPr>
        <p:spPr>
          <a:xfrm>
            <a:off x="8282874" y="2624833"/>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25832" y="2624833"/>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3114063" y="4699026"/>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角丸四角形吹き出し 10"/>
          <p:cNvSpPr/>
          <p:nvPr/>
        </p:nvSpPr>
        <p:spPr>
          <a:xfrm>
            <a:off x="8025876" y="547483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19" y="2513038"/>
            <a:ext cx="445604" cy="445604"/>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32" y="2513038"/>
            <a:ext cx="445604" cy="445604"/>
          </a:xfrm>
          <a:prstGeom prst="rect">
            <a:avLst/>
          </a:prstGeom>
        </p:spPr>
      </p:pic>
      <p:sp>
        <p:nvSpPr>
          <p:cNvPr id="5" name="正方形/長方形 4"/>
          <p:cNvSpPr/>
          <p:nvPr/>
        </p:nvSpPr>
        <p:spPr>
          <a:xfrm>
            <a:off x="7747887" y="545719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657" y="5396518"/>
            <a:ext cx="445604" cy="445604"/>
          </a:xfrm>
          <a:prstGeom prst="rect">
            <a:avLst/>
          </a:prstGeom>
        </p:spPr>
      </p:pic>
    </p:spTree>
    <p:extLst>
      <p:ext uri="{BB962C8B-B14F-4D97-AF65-F5344CB8AC3E}">
        <p14:creationId xmlns:p14="http://schemas.microsoft.com/office/powerpoint/2010/main" val="2170343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808" y="296512"/>
            <a:ext cx="10515600" cy="1325563"/>
          </a:xfrm>
        </p:spPr>
        <p:txBody>
          <a:bodyPr/>
          <a:lstStyle/>
          <a:p>
            <a:r>
              <a:rPr kumimoji="1" lang="ja-JP" altLang="en-US" dirty="0" smtClean="0"/>
              <a:t>研究目的とアイディア</a:t>
            </a:r>
            <a:endParaRPr kumimoji="1" lang="ja-JP" altLang="en-US" dirty="0"/>
          </a:p>
        </p:txBody>
      </p:sp>
      <p:sp>
        <p:nvSpPr>
          <p:cNvPr id="3" name="コンテンツ プレースホルダー 2"/>
          <p:cNvSpPr>
            <a:spLocks noGrp="1"/>
          </p:cNvSpPr>
          <p:nvPr>
            <p:ph idx="1"/>
          </p:nvPr>
        </p:nvSpPr>
        <p:spPr>
          <a:xfrm>
            <a:off x="945808" y="1441390"/>
            <a:ext cx="10757518" cy="2096538"/>
          </a:xfrm>
        </p:spPr>
        <p:txBody>
          <a:bodyPr>
            <a:normAutofit/>
          </a:bodyPr>
          <a:lstStyle/>
          <a:p>
            <a:pPr>
              <a:buClr>
                <a:schemeClr val="tx2"/>
              </a:buClr>
              <a:buFont typeface="Wingdings" panose="05000000000000000000" pitchFamily="2" charset="2"/>
              <a:buChar char="l"/>
            </a:pPr>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Clr>
                <a:schemeClr val="tx2"/>
              </a:buClr>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Clr>
                <a:schemeClr val="tx2"/>
              </a:buClr>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buFont typeface="Wingdings" panose="05000000000000000000" pitchFamily="2" charset="2"/>
              <a:buChar char="l"/>
            </a:pPr>
            <a:endParaRPr kumimoji="1" lang="en-US" altLang="ja-JP" sz="500" dirty="0" smtClean="0"/>
          </a:p>
          <a:p>
            <a:pPr>
              <a:buClr>
                <a:schemeClr val="tx2"/>
              </a:buClr>
              <a:buFont typeface="Wingdings" panose="05000000000000000000" pitchFamily="2" charset="2"/>
              <a:buChar char="l"/>
            </a:pPr>
            <a:r>
              <a:rPr lang="ja-JP" altLang="en-US" sz="3000" dirty="0" smtClean="0"/>
              <a:t>アイディア</a:t>
            </a:r>
            <a:r>
              <a:rPr lang="en-US" altLang="ja-JP" sz="3000" dirty="0" smtClean="0"/>
              <a:t>: </a:t>
            </a:r>
            <a:r>
              <a:rPr lang="ja-JP" altLang="en-US" sz="3000" dirty="0" smtClean="0"/>
              <a:t>類似コード間でテストコードを再利用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8</a:t>
            </a:fld>
            <a:endParaRPr kumimoji="1" lang="ja-JP" altLang="en-US" dirty="0"/>
          </a:p>
        </p:txBody>
      </p:sp>
      <p:sp>
        <p:nvSpPr>
          <p:cNvPr id="20" name="フローチャート: 代替処理 19"/>
          <p:cNvSpPr/>
          <p:nvPr/>
        </p:nvSpPr>
        <p:spPr>
          <a:xfrm>
            <a:off x="3841666" y="5354805"/>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フローチャート: 代替処理 20"/>
          <p:cNvSpPr/>
          <p:nvPr/>
        </p:nvSpPr>
        <p:spPr>
          <a:xfrm>
            <a:off x="3841666" y="4028671"/>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正方形/長方形 21"/>
          <p:cNvSpPr/>
          <p:nvPr/>
        </p:nvSpPr>
        <p:spPr>
          <a:xfrm>
            <a:off x="4234230" y="5447782"/>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3" name="正方形/長方形 22"/>
          <p:cNvSpPr/>
          <p:nvPr/>
        </p:nvSpPr>
        <p:spPr>
          <a:xfrm>
            <a:off x="4234230" y="4116269"/>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7994014" y="5454802"/>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正方形/長方形 24"/>
          <p:cNvSpPr/>
          <p:nvPr/>
        </p:nvSpPr>
        <p:spPr>
          <a:xfrm>
            <a:off x="7994014" y="4112746"/>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26" name="直線矢印コネクタ 25"/>
          <p:cNvCxnSpPr/>
          <p:nvPr/>
        </p:nvCxnSpPr>
        <p:spPr>
          <a:xfrm flipH="1">
            <a:off x="5444144" y="5820096"/>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23" idx="3"/>
            <a:endCxn id="25" idx="1"/>
          </p:cNvCxnSpPr>
          <p:nvPr/>
        </p:nvCxnSpPr>
        <p:spPr>
          <a:xfrm flipV="1">
            <a:off x="5444144" y="4492349"/>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2" idx="0"/>
            <a:endCxn id="23" idx="2"/>
          </p:cNvCxnSpPr>
          <p:nvPr/>
        </p:nvCxnSpPr>
        <p:spPr>
          <a:xfrm flipV="1">
            <a:off x="4839187" y="4875474"/>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0"/>
            <a:endCxn id="25" idx="2"/>
          </p:cNvCxnSpPr>
          <p:nvPr/>
        </p:nvCxnSpPr>
        <p:spPr>
          <a:xfrm flipV="1">
            <a:off x="8542008" y="4871952"/>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697152" y="3649403"/>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5810269" y="4557396"/>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1857283" y="5637274"/>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35" name="テキスト ボックス 34"/>
          <p:cNvSpPr txBox="1"/>
          <p:nvPr/>
        </p:nvSpPr>
        <p:spPr>
          <a:xfrm>
            <a:off x="1237880" y="4326563"/>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36" name="正方形/長方形 35"/>
          <p:cNvSpPr/>
          <p:nvPr/>
        </p:nvSpPr>
        <p:spPr>
          <a:xfrm>
            <a:off x="5771543" y="5868107"/>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32" name="テキスト ボックス 31"/>
          <p:cNvSpPr txBox="1"/>
          <p:nvPr/>
        </p:nvSpPr>
        <p:spPr>
          <a:xfrm>
            <a:off x="7399973" y="3646630"/>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77018"/>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9029"/>
            <a:ext cx="10515600" cy="1325563"/>
          </a:xfrm>
        </p:spPr>
        <p:txBody>
          <a:bodyPr/>
          <a:lstStyle/>
          <a:p>
            <a:r>
              <a:rPr lang="ja-JP" altLang="en-US" dirty="0" smtClean="0"/>
              <a:t>提案</a:t>
            </a:r>
            <a:r>
              <a:rPr lang="ja-JP" altLang="en-US" dirty="0"/>
              <a:t>ツール</a:t>
            </a:r>
            <a:r>
              <a:rPr kumimoji="1" lang="ja-JP" altLang="en-US" dirty="0" smtClean="0"/>
              <a:t>の概要</a:t>
            </a:r>
            <a:endParaRPr kumimoji="1" lang="ja-JP" altLang="en-US" dirty="0"/>
          </a:p>
        </p:txBody>
      </p:sp>
      <p:sp>
        <p:nvSpPr>
          <p:cNvPr id="69" name="スライド番号プレースホルダー 68"/>
          <p:cNvSpPr>
            <a:spLocks noGrp="1"/>
          </p:cNvSpPr>
          <p:nvPr>
            <p:ph type="sldNum" sz="quarter" idx="12"/>
          </p:nvPr>
        </p:nvSpPr>
        <p:spPr/>
        <p:txBody>
          <a:bodyPr/>
          <a:lstStyle/>
          <a:p>
            <a:fld id="{C10033A3-83AA-4A12-9CC9-27B1CF211109}" type="slidenum">
              <a:rPr lang="ja-JP" altLang="en-US" smtClean="0"/>
              <a:pPr/>
              <a:t>9</a:t>
            </a:fld>
            <a:endParaRPr lang="ja-JP" altLang="en-US" dirty="0"/>
          </a:p>
        </p:txBody>
      </p:sp>
      <p:pic>
        <p:nvPicPr>
          <p:cNvPr id="3" name="図 2"/>
          <p:cNvPicPr>
            <a:picLocks noChangeAspect="1"/>
          </p:cNvPicPr>
          <p:nvPr/>
        </p:nvPicPr>
        <p:blipFill>
          <a:blip r:embed="rId3"/>
          <a:stretch>
            <a:fillRect/>
          </a:stretch>
        </p:blipFill>
        <p:spPr>
          <a:xfrm>
            <a:off x="446259" y="1213742"/>
            <a:ext cx="11002791" cy="5564884"/>
          </a:xfrm>
          <a:prstGeom prst="rect">
            <a:avLst/>
          </a:prstGeom>
        </p:spPr>
      </p:pic>
    </p:spTree>
    <p:extLst>
      <p:ext uri="{BB962C8B-B14F-4D97-AF65-F5344CB8AC3E}">
        <p14:creationId xmlns:p14="http://schemas.microsoft.com/office/powerpoint/2010/main" val="2148461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3666</Words>
  <Application>Microsoft Office PowerPoint</Application>
  <PresentationFormat>ワイド画面</PresentationFormat>
  <Paragraphs>703</Paragraphs>
  <Slides>49</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49</vt:i4>
      </vt:variant>
    </vt:vector>
  </HeadingPairs>
  <TitlesOfParts>
    <vt:vector size="58" baseType="lpstr">
      <vt:lpstr>Meiryo UI</vt:lpstr>
      <vt:lpstr>ＭＳ Ｐゴシック</vt:lpstr>
      <vt:lpstr>ＭＳ ゴシック</vt:lpstr>
      <vt:lpstr>メイリオ</vt:lpstr>
      <vt:lpstr>游ゴシック</vt:lpstr>
      <vt:lpstr>Arial</vt:lpstr>
      <vt:lpstr>Consolas</vt:lpstr>
      <vt:lpstr>Wingdings</vt:lpstr>
      <vt:lpstr>Office テーマ</vt:lpstr>
      <vt:lpstr>ソースコードの類似性に基づいた テストコード自動推薦ツールSuiteRec</vt:lpstr>
      <vt:lpstr>研究内容</vt:lpstr>
      <vt:lpstr>研究内容</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SuiteRecは、テストコード作成を削減できるか？</vt:lpstr>
      <vt:lpstr>RQ3. SuiteRecは、テストスメルの数が少ないテストコードの作成を支援できるか？</vt:lpstr>
      <vt:lpstr>RQ4. SuiteRecの利用は、開発者のテストコード作成タスクの認識にどう影響するか？</vt:lpstr>
      <vt:lpstr>RQ4. SuiteRecの利用は、開発者のテストコード作成タスクの認識にどう影響するか？</vt:lpstr>
      <vt:lpstr>議論</vt:lpstr>
      <vt:lpstr>まとめ・今後の課題</vt:lpstr>
      <vt:lpstr>今後の計画</vt:lpstr>
      <vt:lpstr>まとめ・今後の課題</vt:lpstr>
      <vt:lpstr>PowerPoint プレゼンテーション</vt:lpstr>
      <vt:lpstr>Step3: テストスメルの検出</vt:lpstr>
      <vt:lpstr>Step1: 類似コード片の検出</vt:lpstr>
      <vt:lpstr>Step2: テストコードの検索</vt:lpstr>
      <vt:lpstr>Step2: テストコードの検索</vt:lpstr>
      <vt:lpstr>Step2: テストコードの検索</vt:lpstr>
      <vt:lpstr>Step3: テストスメルの検出</vt:lpstr>
      <vt:lpstr>Step4: 推薦されるテストスイートの順位付け</vt:lpstr>
      <vt:lpstr>Step3: テストスメルの検出</vt:lpstr>
      <vt:lpstr>Step1: 類似コード片の検出</vt:lpstr>
      <vt:lpstr>Step2: テストコードの検索</vt:lpstr>
      <vt:lpstr>Step4: 推薦されるテストスイートの順位付け</vt:lpstr>
      <vt:lpstr>Step1: 類似コード片の検出</vt:lpstr>
      <vt:lpstr>Step2: テストコードの検索</vt:lpstr>
      <vt:lpstr>Step3: テストスメルの検出</vt:lpstr>
      <vt:lpstr>Step4: 推薦されるテストスイートの順位付け</vt:lpstr>
      <vt:lpstr>評価実験</vt:lpstr>
      <vt:lpstr>テストスメル</vt:lpstr>
      <vt:lpstr>テストスメル</vt:lpstr>
      <vt:lpstr>ソフトウェアテスト</vt:lpstr>
      <vt:lpstr>ソフトウェアテスト</vt:lpstr>
      <vt:lpstr>ソフトウェアテスト</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143</cp:revision>
  <dcterms:created xsi:type="dcterms:W3CDTF">2020-01-19T02:48:56Z</dcterms:created>
  <dcterms:modified xsi:type="dcterms:W3CDTF">2020-01-21T13:40:14Z</dcterms:modified>
</cp:coreProperties>
</file>